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6" r:id="rId4"/>
    <p:sldId id="276" r:id="rId5"/>
    <p:sldId id="264" r:id="rId6"/>
    <p:sldId id="269" r:id="rId7"/>
    <p:sldId id="270" r:id="rId8"/>
    <p:sldId id="271" r:id="rId9"/>
    <p:sldId id="272" r:id="rId10"/>
    <p:sldId id="274" r:id="rId11"/>
    <p:sldId id="275" r:id="rId12"/>
    <p:sldId id="277" r:id="rId13"/>
  </p:sldIdLst>
  <p:sldSz cx="9144000" cy="6858000" type="screen4x3"/>
  <p:notesSz cx="6858000" cy="9144000"/>
  <p:defaultTextStyle>
    <a:defPPr>
      <a:defRPr lang="en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titleslideimage">
            <a:extLst>
              <a:ext uri="{FF2B5EF4-FFF2-40B4-BE49-F238E27FC236}">
                <a16:creationId xmlns:a16="http://schemas.microsoft.com/office/drawing/2014/main" id="{1C30E498-895A-4B5B-9F96-10FF141982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>
            <a:extLst>
              <a:ext uri="{FF2B5EF4-FFF2-40B4-BE49-F238E27FC236}">
                <a16:creationId xmlns:a16="http://schemas.microsoft.com/office/drawing/2014/main" id="{6F35EFFA-E004-455B-B380-DEC52F4598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ID" altLang="en-US" noProof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02B0428-4BF5-4D90-B1EE-B629924763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ID" altLang="en-US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56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1374D-2CA3-4B4C-8726-97F838C2E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00FDA-82A3-4AAC-9B58-60CC6094F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1F02A-B4E1-4D99-8A13-6EBCD8891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04DBD-80E5-46BA-BE9F-C2099D46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B16CE-4291-4717-BB6B-6E1A017C6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73DAD-7448-41B9-A08C-E93FF9B55EE7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43970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F02A5-ADE7-4746-AE05-A0481F5BB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EBCB7A-386A-419B-83F0-08C886352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DF90-1FBE-42D0-AEAA-AFB1F4BD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AF6CC-86D2-4BCB-BCED-8418C599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BBC93-31E4-4BE6-A39E-B98BA0DA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A053D-70B6-4B03-84BA-DFF3CDC19243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955543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2715F-942C-4026-BB70-DD7ACC444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5E9CF-83D9-4050-BAE0-C0D45A61E8E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743E2-BF22-44A4-A6FA-E0B16B543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8783D8-BC19-441E-A365-D6B06737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A906A-7A96-4850-ACCE-B5CC5E9F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1D3D2-87C7-4D14-B4F2-EB52D45F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89754F-C1AE-443A-826E-0EB624FA4475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3798158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3DCED-51EE-4B78-B4A9-DD152BA7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AE0D2-E2BD-4214-A82D-F680FC623EB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2041B08C-7DD3-4F79-B1E3-EB8F0C6E39DF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r>
              <a:rPr lang="en-US"/>
              <a:t>Click icon to add online image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C151E-73D7-47AA-840B-6E5554CE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C46F8-6A3B-41ED-B12D-5DC5576A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D2A5D-AC6B-4129-92E1-403B93EFD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314591-F017-4D56-B5D8-0AC6CB95E27C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85995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D8CD-22AB-43C1-994B-B37D67ACB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3918F-D8EF-490B-B90E-D051022CE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1A297-C5E3-43A0-8DF2-8220EF46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330E2-4894-44D1-8CB1-BC344768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63FF2-6824-447B-8DA8-A0AC8649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B4C6E-DC52-42AC-9160-E8EB808B9CAE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87674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78AEB-0A3D-4DDA-80BB-43AA2220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3A1CF-90D3-4BE3-BCB6-AD83ECD96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F550E-1D5A-4D82-989F-538F719D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2B30F-35E9-4F00-BA60-3D068A3F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0E0A4-4233-44DA-BBCF-A3BC3A41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927CF-1F3E-4728-AC5C-3FCF61281ECF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92570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1AC4B-6AF8-4AFF-92FF-FCDB9A4B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A20F4-082A-4181-845B-6773193DB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E3DD4-E5F8-48DE-BEBA-E397D1EF2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02CC0-2DC9-474C-8933-D6CE475D8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13741-F27D-471D-A0B9-3247A517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46617-4D7B-40A3-9DAD-639CC073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BF606-6F15-40C2-B89F-9D5D4A8E8169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49139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AABA9-074D-4836-93DA-AEEB74A8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78D9A-264C-4917-A8B0-A258211F2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EFDBA9-C551-4A90-A7BA-9F05688BB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4C5FF2-D345-4E7A-98CD-CF1C63EEF5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A09721-6DC3-4ABD-889F-205D8C788F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5CB618-76F6-46EE-87B9-7474EE1C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1DFFA8-A454-4BD9-B12A-6EC99DAD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4C8C94-4D4B-46C8-9ECC-201C00D8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90FEB-0E04-45F8-A099-6A7BC540C516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233570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10A4C-4BEE-4AFD-B62F-8EFF953C0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89DC53-13ED-4725-95C2-8C2F508B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E79A2-8AF5-4085-8327-BF0D83B30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B4F06-54FF-48FD-BB51-22FA81C5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1E5F6-BB81-41CD-9A6E-7AC76B094337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113821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65176-2A03-44B6-A0D6-794AB7B5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28F297-38B2-4AB7-9FC1-77C17648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239D6-4AA1-47B5-888D-43CD9290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5C86D-C0D4-4ABC-B5D1-E847192F3A60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5398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C37C3-CF26-4A41-ADD9-2F958EB3A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1B2E9-E9E4-4DE1-BFF9-9A045ED01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6432F-DBA8-41E7-8426-FD1F3A327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D18A5-7023-4FD3-BEFA-CAFFFF7B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69B1-BEE0-4B86-8A77-6134994C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5AEF9-DEBA-4094-8438-09E50F36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EB296-D3D8-4EBB-9043-1BD6584020BD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407284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869C8-EA97-4DE9-BB59-5BA5E24C5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072601-21BD-43E3-A4AB-CB1B9A0BE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26449-5855-47BF-A6A5-89CA52982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91602-C14F-4084-B8E2-60D39F4C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139A1-6D20-4F82-B987-65988DADA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7DE69-0C12-45A1-85BD-0597A89E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2B535-6C58-44B4-8688-30D43AFE2636}" type="slidenum">
              <a:rPr lang="en-ID" altLang="en-US"/>
              <a:pPr/>
              <a:t>‹#›</a:t>
            </a:fld>
            <a:endParaRPr lang="en-ID" altLang="en-US"/>
          </a:p>
        </p:txBody>
      </p:sp>
    </p:spTree>
    <p:extLst>
      <p:ext uri="{BB962C8B-B14F-4D97-AF65-F5344CB8AC3E}">
        <p14:creationId xmlns:p14="http://schemas.microsoft.com/office/powerpoint/2010/main" val="340998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2ndslideimage">
            <a:extLst>
              <a:ext uri="{FF2B5EF4-FFF2-40B4-BE49-F238E27FC236}">
                <a16:creationId xmlns:a16="http://schemas.microsoft.com/office/drawing/2014/main" id="{D807B22D-7DA6-4290-BF08-8315D8829F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>
            <a:extLst>
              <a:ext uri="{FF2B5EF4-FFF2-40B4-BE49-F238E27FC236}">
                <a16:creationId xmlns:a16="http://schemas.microsoft.com/office/drawing/2014/main" id="{E545BB94-602F-4FEA-839B-8D6D5E701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D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90A5869-4AD5-4048-B0C1-65483BA56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D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12C547F-CA0F-4A4D-A13D-741DB3419E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C3AA22FE-2ED9-4210-8069-30EEC5C2D4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anose="02020603050405020304" pitchFamily="18" charset="0"/>
              </a:defRPr>
            </a:lvl1pPr>
          </a:lstStyle>
          <a:p>
            <a:endParaRPr lang="en-ID" altLang="en-US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B248523E-0967-4908-A753-E4BE5F8719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anose="02020603050405020304" pitchFamily="18" charset="0"/>
              </a:defRPr>
            </a:lvl1pPr>
          </a:lstStyle>
          <a:p>
            <a:fld id="{B002582D-91EB-4DC8-A71B-95BA6C177494}" type="slidenum">
              <a:rPr lang="en-ID" altLang="en-US"/>
              <a:pPr/>
              <a:t>‹#›</a:t>
            </a:fld>
            <a:endParaRPr lang="en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anose="020B0502020104020203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B085EC2-FC6C-4CFA-8360-6FE68A7589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552" y="144002"/>
            <a:ext cx="7772400" cy="2057400"/>
          </a:xfrm>
        </p:spPr>
        <p:txBody>
          <a:bodyPr/>
          <a:lstStyle/>
          <a:p>
            <a:r>
              <a:rPr lang="en-ID" altLang="en-US" dirty="0"/>
              <a:t>Drama:</a:t>
            </a:r>
            <a:br>
              <a:rPr lang="en-ID" altLang="en-US" dirty="0"/>
            </a:br>
            <a:r>
              <a:rPr lang="en-ID" altLang="en-US" dirty="0" err="1"/>
              <a:t>Pengertian</a:t>
            </a:r>
            <a:r>
              <a:rPr lang="en-ID" altLang="en-US" dirty="0"/>
              <a:t> dan Sejarah</a:t>
            </a:r>
          </a:p>
        </p:txBody>
      </p:sp>
      <p:pic>
        <p:nvPicPr>
          <p:cNvPr id="2053" name="Picture 5" descr="Pengertian Drama Musikal Sebagai Seni Teater: Unsur &amp; Ciri-cirinya">
            <a:extLst>
              <a:ext uri="{FF2B5EF4-FFF2-40B4-BE49-F238E27FC236}">
                <a16:creationId xmlns:a16="http://schemas.microsoft.com/office/drawing/2014/main" id="{CE6B701F-4C9B-43D5-8EDD-33A236214A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478157"/>
            <a:ext cx="47625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Arti Logo – STKIP PGRI Sidoarjo">
            <a:extLst>
              <a:ext uri="{FF2B5EF4-FFF2-40B4-BE49-F238E27FC236}">
                <a16:creationId xmlns:a16="http://schemas.microsoft.com/office/drawing/2014/main" id="{90E77910-FF82-4D8F-A2DE-A55E3C1A6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8" y="-18459"/>
            <a:ext cx="1892364" cy="182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Logo Kampus Merdeka Diluncurkan, Begini Artinya – http://www ...">
            <a:extLst>
              <a:ext uri="{FF2B5EF4-FFF2-40B4-BE49-F238E27FC236}">
                <a16:creationId xmlns:a16="http://schemas.microsoft.com/office/drawing/2014/main" id="{137CDF6D-99CC-4BBA-8DF5-80D140AF4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955" y="144002"/>
            <a:ext cx="2373191" cy="141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AD17-3AD7-4D47-9F17-B75C46221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Teater</a:t>
            </a:r>
            <a:endParaRPr lang="en-ID" dirty="0"/>
          </a:p>
        </p:txBody>
      </p:sp>
      <p:pic>
        <p:nvPicPr>
          <p:cNvPr id="33796" name="Picture 4" descr="Selintas tentang Teater Modern Indonesia Halaman 1 - Kompasiana.com">
            <a:extLst>
              <a:ext uri="{FF2B5EF4-FFF2-40B4-BE49-F238E27FC236}">
                <a16:creationId xmlns:a16="http://schemas.microsoft.com/office/drawing/2014/main" id="{1F1980FA-1723-431B-A709-E815980CF2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76" y="1143000"/>
            <a:ext cx="4041600" cy="300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Antara Drama dan Film - Historia">
            <a:extLst>
              <a:ext uri="{FF2B5EF4-FFF2-40B4-BE49-F238E27FC236}">
                <a16:creationId xmlns:a16="http://schemas.microsoft.com/office/drawing/2014/main" id="{B2C727B2-674E-49ED-9F45-819F65F30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228975"/>
            <a:ext cx="519112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Daftar Pementasan Teater Tahun 1960 | Seputar Teater Indonesia">
            <a:extLst>
              <a:ext uri="{FF2B5EF4-FFF2-40B4-BE49-F238E27FC236}">
                <a16:creationId xmlns:a16="http://schemas.microsoft.com/office/drawing/2014/main" id="{6AA65AC6-163E-421E-9586-A1E4A9859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1828800"/>
            <a:ext cx="38671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234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761F4-25A3-429B-A445-3EF085C1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Naskah</a:t>
            </a:r>
            <a:r>
              <a:rPr lang="en-US" dirty="0"/>
              <a:t> Drama</a:t>
            </a:r>
            <a:endParaRPr lang="en-ID" dirty="0"/>
          </a:p>
        </p:txBody>
      </p:sp>
      <p:pic>
        <p:nvPicPr>
          <p:cNvPr id="34818" name="Picture 2" descr="Bebasari Toneel Dalam 3 Pertunjukan | Roestam Effendi | Kumeok Memeh Dipacok">
            <a:extLst>
              <a:ext uri="{FF2B5EF4-FFF2-40B4-BE49-F238E27FC236}">
                <a16:creationId xmlns:a16="http://schemas.microsoft.com/office/drawing/2014/main" id="{3F0DEB65-33B3-41D6-9FC8-B5C20BAB9C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213"/>
            <a:ext cx="6096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 descr="Artikel &quot;Ken Arok dan Ken Dedes&quot; - Ensiklopedia Sastra Indonesia">
            <a:extLst>
              <a:ext uri="{FF2B5EF4-FFF2-40B4-BE49-F238E27FC236}">
                <a16:creationId xmlns:a16="http://schemas.microsoft.com/office/drawing/2014/main" id="{D8FFA2E9-0E46-4C74-B57C-F6445488B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4101081"/>
            <a:ext cx="2481573" cy="319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6" descr="Sastra untuk 'Dunia yang Penuh Tipu Cedera'">
            <a:extLst>
              <a:ext uri="{FF2B5EF4-FFF2-40B4-BE49-F238E27FC236}">
                <a16:creationId xmlns:a16="http://schemas.microsoft.com/office/drawing/2014/main" id="{C123B9F7-24B8-4819-8460-B1F89BCAD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7" y="207523"/>
            <a:ext cx="3857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564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47396-CCEE-4B9A-86DF-B90CFC26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Diskusi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61935-CD77-4770-B2E1-86839ECB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Drama yang </a:t>
            </a:r>
            <a:r>
              <a:rPr lang="id-ID" altLang="en-US" dirty="0"/>
              <a:t>p</a:t>
            </a:r>
            <a:r>
              <a:rPr lang="en-US" altLang="en-US" dirty="0" err="1"/>
              <a:t>ernah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/ </a:t>
            </a:r>
            <a:r>
              <a:rPr lang="en-US" dirty="0" err="1"/>
              <a:t>ditonton</a:t>
            </a:r>
            <a:r>
              <a:rPr lang="en-US" dirty="0"/>
              <a:t>.</a:t>
            </a:r>
          </a:p>
          <a:p>
            <a:r>
              <a:rPr lang="id-ID" altLang="en-US" dirty="0"/>
              <a:t>P</a:t>
            </a:r>
            <a:r>
              <a:rPr lang="en-US" altLang="en-US" dirty="0" err="1"/>
              <a:t>erbedaan</a:t>
            </a:r>
            <a:r>
              <a:rPr lang="en-US" altLang="en-US" dirty="0"/>
              <a:t> drama dan film.</a:t>
            </a:r>
          </a:p>
          <a:p>
            <a:r>
              <a:rPr lang="en-US" altLang="en-US" dirty="0"/>
              <a:t>Mana yang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menantang</a:t>
            </a:r>
            <a:r>
              <a:rPr lang="en-US" altLang="en-US" dirty="0"/>
              <a:t>? Drama </a:t>
            </a:r>
            <a:r>
              <a:rPr lang="en-US" altLang="en-US" dirty="0" err="1"/>
              <a:t>atau</a:t>
            </a:r>
            <a:r>
              <a:rPr lang="en-US" altLang="en-US" dirty="0"/>
              <a:t> film?</a:t>
            </a:r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220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1EFC3F0-E926-461C-9A77-02678EFF4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dirty="0" err="1"/>
              <a:t>Pengertian</a:t>
            </a:r>
            <a:r>
              <a:rPr lang="en-ID" altLang="en-US" dirty="0"/>
              <a:t> Drama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4722F3-48EF-4F5F-8803-C9E21CD92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Ratna</a:t>
            </a:r>
            <a:r>
              <a:rPr lang="en-ID" dirty="0"/>
              <a:t> (2009:368), drama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prosa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cerpen</a:t>
            </a:r>
            <a:r>
              <a:rPr lang="en-ID" dirty="0"/>
              <a:t> dan novel.</a:t>
            </a:r>
          </a:p>
          <a:p>
            <a:r>
              <a:rPr lang="en-ID" dirty="0" err="1"/>
              <a:t>Bakdi</a:t>
            </a:r>
            <a:r>
              <a:rPr lang="en-ID" dirty="0"/>
              <a:t> </a:t>
            </a:r>
            <a:r>
              <a:rPr lang="en-ID" dirty="0" err="1"/>
              <a:t>Soemanto</a:t>
            </a:r>
            <a:r>
              <a:rPr lang="en-ID" dirty="0"/>
              <a:t> (2001) </a:t>
            </a:r>
            <a:r>
              <a:rPr lang="en-ID" dirty="0" err="1"/>
              <a:t>bahwa</a:t>
            </a:r>
            <a:r>
              <a:rPr lang="en-ID" dirty="0"/>
              <a:t> kata drama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kata Yunani </a:t>
            </a:r>
            <a:r>
              <a:rPr lang="en-ID" dirty="0" err="1"/>
              <a:t>Kuno</a:t>
            </a:r>
            <a:r>
              <a:rPr lang="en-ID" dirty="0"/>
              <a:t> </a:t>
            </a:r>
            <a:r>
              <a:rPr lang="en-ID" i="1" dirty="0" err="1"/>
              <a:t>draomai</a:t>
            </a:r>
            <a:r>
              <a:rPr lang="en-ID" i="1" dirty="0"/>
              <a:t> </a:t>
            </a:r>
            <a:r>
              <a:rPr lang="en-ID" dirty="0"/>
              <a:t>yang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bertindak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berbuat</a:t>
            </a:r>
            <a:r>
              <a:rPr lang="en-ID" dirty="0"/>
              <a:t> dan </a:t>
            </a:r>
            <a:r>
              <a:rPr lang="en-ID" i="1" dirty="0" err="1"/>
              <a:t>drame</a:t>
            </a:r>
            <a:r>
              <a:rPr lang="en-ID" i="1" dirty="0"/>
              <a:t> </a:t>
            </a:r>
            <a:r>
              <a:rPr lang="en-ID" dirty="0"/>
              <a:t>yang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kata </a:t>
            </a:r>
            <a:r>
              <a:rPr lang="en-ID" dirty="0" err="1"/>
              <a:t>Perancis</a:t>
            </a:r>
            <a:r>
              <a:rPr lang="en-ID" dirty="0"/>
              <a:t> yang </a:t>
            </a:r>
            <a:r>
              <a:rPr lang="en-ID" dirty="0" err="1"/>
              <a:t>diambil</a:t>
            </a:r>
            <a:r>
              <a:rPr lang="en-ID" dirty="0"/>
              <a:t> oleh Diderot dan </a:t>
            </a:r>
            <a:r>
              <a:rPr lang="en-ID" dirty="0" err="1"/>
              <a:t>Beaumarchaid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lakon-lakon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 </a:t>
            </a:r>
            <a:r>
              <a:rPr lang="en-ID" dirty="0" err="1"/>
              <a:t>menengah</a:t>
            </a:r>
            <a:r>
              <a:rPr lang="en-ID" dirty="0"/>
              <a:t>. Kata drama juga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sejak</a:t>
            </a:r>
            <a:r>
              <a:rPr lang="en-ID" dirty="0"/>
              <a:t> era </a:t>
            </a:r>
            <a:r>
              <a:rPr lang="en-ID" dirty="0" err="1"/>
              <a:t>Mesir</a:t>
            </a:r>
            <a:r>
              <a:rPr lang="en-ID" dirty="0"/>
              <a:t> </a:t>
            </a:r>
            <a:r>
              <a:rPr lang="en-ID" dirty="0" err="1"/>
              <a:t>Kuno</a:t>
            </a:r>
            <a:r>
              <a:rPr lang="en-ID" dirty="0"/>
              <a:t> (4000-1580 SM), </a:t>
            </a:r>
            <a:r>
              <a:rPr lang="en-ID" dirty="0" err="1"/>
              <a:t>sebelum</a:t>
            </a:r>
            <a:r>
              <a:rPr lang="en-ID" dirty="0"/>
              <a:t> era Yunani </a:t>
            </a:r>
            <a:r>
              <a:rPr lang="en-ID" dirty="0" err="1"/>
              <a:t>Kuno</a:t>
            </a:r>
            <a:r>
              <a:rPr lang="en-ID" dirty="0"/>
              <a:t> (800-277 SM).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4F3C646-A316-48A6-922E-A3217555D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ID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EAFE192-09F2-429E-AD79-4857F51DB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Wiyanto</a:t>
            </a:r>
            <a:r>
              <a:rPr lang="en-ID" dirty="0"/>
              <a:t> (2002:3) drama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arti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drama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arti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dan drama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arti</a:t>
            </a:r>
            <a:r>
              <a:rPr lang="en-ID" dirty="0"/>
              <a:t> </a:t>
            </a:r>
            <a:r>
              <a:rPr lang="en-ID" dirty="0" err="1"/>
              <a:t>sempit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arti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, drama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tontonan</a:t>
            </a:r>
            <a:r>
              <a:rPr lang="en-ID" dirty="0"/>
              <a:t> yang </a:t>
            </a:r>
            <a:r>
              <a:rPr lang="en-ID" dirty="0" err="1"/>
              <a:t>mengandung</a:t>
            </a:r>
            <a:r>
              <a:rPr lang="en-ID" dirty="0"/>
              <a:t> </a:t>
            </a:r>
            <a:r>
              <a:rPr lang="en-ID" dirty="0" err="1"/>
              <a:t>cerita</a:t>
            </a:r>
            <a:r>
              <a:rPr lang="en-ID" dirty="0"/>
              <a:t> yang </a:t>
            </a:r>
            <a:r>
              <a:rPr lang="en-ID" dirty="0" err="1"/>
              <a:t>dipertunjukkan</a:t>
            </a:r>
            <a:r>
              <a:rPr lang="en-ID" dirty="0"/>
              <a:t> di </a:t>
            </a:r>
            <a:r>
              <a:rPr lang="en-ID" dirty="0" err="1"/>
              <a:t>depan</a:t>
            </a:r>
            <a:r>
              <a:rPr lang="en-ID" dirty="0"/>
              <a:t> orang </a:t>
            </a:r>
            <a:r>
              <a:rPr lang="en-ID" dirty="0" err="1"/>
              <a:t>banyak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arti</a:t>
            </a:r>
            <a:r>
              <a:rPr lang="en-ID" dirty="0"/>
              <a:t> </a:t>
            </a:r>
            <a:r>
              <a:rPr lang="en-ID" dirty="0" err="1"/>
              <a:t>sempit</a:t>
            </a:r>
            <a:r>
              <a:rPr lang="en-ID" dirty="0"/>
              <a:t>, drama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kisah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diproyeksikan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panggung</a:t>
            </a:r>
            <a:r>
              <a:rPr lang="en-ID" dirty="0"/>
              <a:t>, </a:t>
            </a:r>
            <a:r>
              <a:rPr lang="en-ID" dirty="0" err="1"/>
              <a:t>disajikan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dialog, dan </a:t>
            </a:r>
            <a:r>
              <a:rPr lang="en-ID" dirty="0" err="1"/>
              <a:t>gerak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naskah</a:t>
            </a:r>
            <a:r>
              <a:rPr lang="en-ID" dirty="0"/>
              <a:t>.</a:t>
            </a:r>
            <a:endParaRPr lang="en-ID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977B-84B7-4557-9E8B-CA8DA52C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C686C-3C09-449F-9906-975CB4B38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Budianta</a:t>
            </a:r>
            <a:r>
              <a:rPr lang="en-ID" dirty="0"/>
              <a:t>, </a:t>
            </a:r>
            <a:r>
              <a:rPr lang="en-ID" dirty="0" err="1"/>
              <a:t>dkk</a:t>
            </a:r>
            <a:r>
              <a:rPr lang="en-ID" dirty="0"/>
              <a:t> (2002:95) drama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genre sastra yang </a:t>
            </a:r>
            <a:r>
              <a:rPr lang="en-ID" dirty="0" err="1"/>
              <a:t>penampilan</a:t>
            </a:r>
            <a:r>
              <a:rPr lang="en-ID" dirty="0"/>
              <a:t> </a:t>
            </a:r>
            <a:r>
              <a:rPr lang="en-ID" dirty="0" err="1"/>
              <a:t>fisiknya</a:t>
            </a:r>
            <a:r>
              <a:rPr lang="en-ID" dirty="0"/>
              <a:t> </a:t>
            </a:r>
            <a:r>
              <a:rPr lang="en-ID" dirty="0" err="1"/>
              <a:t>memperlihatkan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verbal </a:t>
            </a:r>
            <a:r>
              <a:rPr lang="en-ID" dirty="0" err="1"/>
              <a:t>adanya</a:t>
            </a:r>
            <a:r>
              <a:rPr lang="en-ID" dirty="0"/>
              <a:t> dialog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cakapan</a:t>
            </a:r>
            <a:r>
              <a:rPr lang="en-ID" dirty="0"/>
              <a:t> di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tokoh-tokoh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. </a:t>
            </a:r>
          </a:p>
          <a:p>
            <a:r>
              <a:rPr lang="en-ID" dirty="0"/>
              <a:t>Drama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sastra yang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mengemukakan</a:t>
            </a:r>
            <a:r>
              <a:rPr lang="en-ID" dirty="0"/>
              <a:t> </a:t>
            </a:r>
            <a:r>
              <a:rPr lang="en-ID" dirty="0" err="1"/>
              <a:t>tikaian</a:t>
            </a:r>
            <a:r>
              <a:rPr lang="en-ID" dirty="0"/>
              <a:t> dan </a:t>
            </a:r>
            <a:r>
              <a:rPr lang="en-ID" dirty="0" err="1"/>
              <a:t>emosi</a:t>
            </a:r>
            <a:r>
              <a:rPr lang="en-ID" dirty="0"/>
              <a:t> </a:t>
            </a:r>
            <a:r>
              <a:rPr lang="en-ID" dirty="0" err="1"/>
              <a:t>lewat</a:t>
            </a:r>
            <a:r>
              <a:rPr lang="en-ID" dirty="0"/>
              <a:t> </a:t>
            </a:r>
            <a:r>
              <a:rPr lang="en-ID" dirty="0" err="1"/>
              <a:t>lakuan</a:t>
            </a:r>
            <a:r>
              <a:rPr lang="en-ID" dirty="0"/>
              <a:t> dan dialog (</a:t>
            </a:r>
            <a:r>
              <a:rPr lang="en-ID" dirty="0" err="1"/>
              <a:t>Sudjiman</a:t>
            </a:r>
            <a:r>
              <a:rPr lang="en-ID" dirty="0"/>
              <a:t>, 1990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Siswanto</a:t>
            </a:r>
            <a:r>
              <a:rPr lang="en-ID" dirty="0"/>
              <a:t>, 2008:163). </a:t>
            </a:r>
          </a:p>
          <a:p>
            <a:r>
              <a:rPr lang="en-ID" dirty="0" err="1"/>
              <a:t>Hassanudin</a:t>
            </a:r>
            <a:r>
              <a:rPr lang="en-ID" dirty="0"/>
              <a:t> (1996:7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Dewojati</a:t>
            </a:r>
            <a:r>
              <a:rPr lang="en-ID" dirty="0"/>
              <a:t>, 2012:8) drama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dimensi</a:t>
            </a:r>
            <a:r>
              <a:rPr lang="en-ID" dirty="0"/>
              <a:t> sastra dan </a:t>
            </a:r>
            <a:r>
              <a:rPr lang="en-ID" dirty="0" err="1"/>
              <a:t>dimensi</a:t>
            </a:r>
            <a:r>
              <a:rPr lang="en-ID" dirty="0"/>
              <a:t> </a:t>
            </a:r>
            <a:r>
              <a:rPr lang="en-ID" dirty="0" err="1"/>
              <a:t>seni</a:t>
            </a:r>
            <a:r>
              <a:rPr lang="en-ID" dirty="0"/>
              <a:t> </a:t>
            </a:r>
            <a:r>
              <a:rPr lang="en-ID" dirty="0" err="1"/>
              <a:t>pertunjukan</a:t>
            </a:r>
            <a:r>
              <a:rPr lang="en-ID" dirty="0"/>
              <a:t>.</a:t>
            </a: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4801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8CAED-AB20-4D6B-9294-DF86238A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Drama di Indonesia</a:t>
            </a:r>
            <a:endParaRPr lang="en-ID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3AC07BC-679F-4F50-B934-79DA2E6C1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1274" y="2288740"/>
            <a:ext cx="8601454" cy="25853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17305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Sebelum abad ke ̶ 20    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Tidak ada naskah dan pentas, yang ada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  hanyalah cerita-cerita lisan yang disampaikan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  dari ayah ke anak. Drama-drama rakyat, istana,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  keagamaan, di lapangan terbuka, atau di arena-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  arena.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82E8B-CA1E-40AB-93C9-E444FB14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6C79ED2-5B1A-41BF-B31B-9B0A8D1A0E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-110242" y="2288738"/>
            <a:ext cx="9364484" cy="25853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17305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Permulaan abad ke ̶ 20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Pada permulaan abad ke ̶ 20 timbul bentuk-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 bentuk drama baru seperti komedi, tonil, opera,  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 wayang orang, ketoprak, dan juga ludruk. Tidak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 menggunakan naskah tetapi sudah memakai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 pentas dan panggungnya berbingkai.</a:t>
            </a:r>
          </a:p>
        </p:txBody>
      </p:sp>
    </p:spTree>
    <p:extLst>
      <p:ext uri="{BB962C8B-B14F-4D97-AF65-F5344CB8AC3E}">
        <p14:creationId xmlns:p14="http://schemas.microsoft.com/office/powerpoint/2010/main" val="238382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5C130-32B0-41E1-9F26-9F5350890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0C854E-0634-4A47-8128-356C06D0B9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66739" y="2719625"/>
            <a:ext cx="8010523" cy="17235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17305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Zaman Pujangga Baru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Muncul nakah drama asli yang dipakai oleh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 pementasan amatir. Rombongan profesional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    tidak menggunakannya.</a:t>
            </a:r>
          </a:p>
        </p:txBody>
      </p:sp>
    </p:spTree>
    <p:extLst>
      <p:ext uri="{BB962C8B-B14F-4D97-AF65-F5344CB8AC3E}">
        <p14:creationId xmlns:p14="http://schemas.microsoft.com/office/powerpoint/2010/main" val="261688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58DFF-89B2-46D0-A83D-627F5C9F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0C4D081-5EA6-468C-8270-C5DC50ECE8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6955" y="2780928"/>
            <a:ext cx="8138186" cy="17235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17305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>
              <a:spcBef>
                <a:spcPct val="0"/>
              </a:spcBef>
              <a:buClrTx/>
              <a:buNone/>
            </a:pPr>
            <a:r>
              <a:rPr lang="id-ID" altLang="en-US" dirty="0"/>
              <a:t>Zaman Jepang</a:t>
            </a:r>
            <a:endParaRPr lang="en-ID" altLang="en-US" dirty="0"/>
          </a:p>
          <a:p>
            <a:pPr marL="0" indent="0" algn="just">
              <a:spcBef>
                <a:spcPct val="0"/>
              </a:spcBef>
              <a:buClrTx/>
              <a:buNone/>
            </a:pPr>
            <a:r>
              <a:rPr lang="id-ID" altLang="en-US" dirty="0"/>
              <a:t>Pada zaman ini penggunaan naskah sudah</a:t>
            </a:r>
            <a:endParaRPr lang="en-ID" altLang="en-US" dirty="0"/>
          </a:p>
          <a:p>
            <a:pPr marL="0" indent="0" algn="just">
              <a:spcBef>
                <a:spcPct val="0"/>
              </a:spcBef>
              <a:buClrTx/>
              <a:buNone/>
            </a:pPr>
            <a:r>
              <a:rPr lang="id-ID" altLang="en-US" dirty="0"/>
              <a:t>         diharuskan, sehingga rombongan profesional</a:t>
            </a:r>
            <a:endParaRPr lang="en-ID" altLang="en-US" dirty="0"/>
          </a:p>
          <a:p>
            <a:pPr marL="0" indent="0" algn="just">
              <a:spcBef>
                <a:spcPct val="0"/>
              </a:spcBef>
              <a:buClrTx/>
              <a:buNone/>
            </a:pPr>
            <a:r>
              <a:rPr lang="id-ID" altLang="en-US" dirty="0"/>
              <a:t>         terpaksa belajar membaca</a:t>
            </a:r>
          </a:p>
        </p:txBody>
      </p:sp>
    </p:spTree>
    <p:extLst>
      <p:ext uri="{BB962C8B-B14F-4D97-AF65-F5344CB8AC3E}">
        <p14:creationId xmlns:p14="http://schemas.microsoft.com/office/powerpoint/2010/main" val="296376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A5D40-BF36-4740-BB11-88BD9B67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65A9A71-4A59-40DE-9057-469548C6E6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2826" y="2504182"/>
            <a:ext cx="7798349" cy="21544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17305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Zaman kini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Rombongan profesional membuang kembali    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 naskah. Organisasi amatir setia pada naskah,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 sayang sering mengabaikan pengarang,</a:t>
            </a:r>
            <a:endParaRPr lang="en-ID" altLang="en-US" dirty="0">
              <a:solidFill>
                <a:srgbClr val="000000"/>
              </a:solidFill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en-US" dirty="0">
                <a:solidFill>
                  <a:srgbClr val="000000"/>
                </a:solidFill>
                <a:latin typeface="+mn-lt"/>
              </a:rPr>
              <a:t>      penyadur, atau penyalinnya.</a:t>
            </a:r>
          </a:p>
        </p:txBody>
      </p:sp>
    </p:spTree>
    <p:extLst>
      <p:ext uri="{BB962C8B-B14F-4D97-AF65-F5344CB8AC3E}">
        <p14:creationId xmlns:p14="http://schemas.microsoft.com/office/powerpoint/2010/main" val="211160274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on product or service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History Month presentation</Template>
  <TotalTime>287</TotalTime>
  <Words>236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Times New Roman</vt:lpstr>
      <vt:lpstr>Presentation on product or service</vt:lpstr>
      <vt:lpstr>Drama: Pengertian dan Sejarah</vt:lpstr>
      <vt:lpstr>Pengertian Drama</vt:lpstr>
      <vt:lpstr>PowerPoint Presentation</vt:lpstr>
      <vt:lpstr>PowerPoint Presentation</vt:lpstr>
      <vt:lpstr>Sejarah Drama di Indonesia</vt:lpstr>
      <vt:lpstr>PowerPoint Presentation</vt:lpstr>
      <vt:lpstr>PowerPoint Presentation</vt:lpstr>
      <vt:lpstr>PowerPoint Presentation</vt:lpstr>
      <vt:lpstr>PowerPoint Presentation</vt:lpstr>
      <vt:lpstr>Seni Teater</vt:lpstr>
      <vt:lpstr>Naskah Drama</vt:lpstr>
      <vt:lpstr>Diskusi 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Drama: Pengertian dan Sejarah</dc:title>
  <dc:subject/>
  <dc:creator>ASUS</dc:creator>
  <cp:keywords/>
  <dc:description/>
  <cp:lastModifiedBy>ASUS</cp:lastModifiedBy>
  <cp:revision>12</cp:revision>
  <dcterms:created xsi:type="dcterms:W3CDTF">2023-02-19T08:12:15Z</dcterms:created>
  <dcterms:modified xsi:type="dcterms:W3CDTF">2023-02-19T14:16:01Z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TC101030761033</vt:lpwstr>
  </property>
</Properties>
</file>