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CF8F-28CB-4A0B-A890-307193B5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CEED1-F249-4C0A-BF16-855F4E372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85A01-EEA0-46EB-B2D6-136764E6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DE7CE-459F-4861-B094-48DCECF5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00461-A13F-45DC-9501-F69F2E84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633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B2D8-D688-43E9-83BB-4F1D54CF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D4BF1-9F0C-4FC7-BCA2-D33304880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E5587-677B-491C-B1A0-8C11D9B5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CEC6A-A961-4F7C-8C11-BA87A4BF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8F26C-3864-4A57-BF71-89A1B862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658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1B69F-AA62-4079-8A3D-17FA82D65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918E2-767C-4385-8442-C0D7D0BB8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840FC-EF9A-4113-90B9-144F73F6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247C-A11C-49F2-89CF-E3011723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9A7B5-D781-4D17-ABFD-12C77F5B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550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0719-FE0C-4B88-A1E0-0FAC0A8F9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B455-FD31-435A-9974-146EE4B1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6730A-BDDC-42EA-9373-9AE341E9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795E-8B6B-4574-88E7-FCEFE65F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8595C-558C-4B94-9331-8B0C797B2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92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975FA-47EE-4E36-990A-B003888B4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41A44-F52B-4ED0-BB55-5BCC50C6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D0FB5-3A82-4322-A0A7-AF87B531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0513-28BB-4FE5-98F0-5B2ED081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E6857-026F-4A0F-A64B-F59E127C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57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9D6DA-F1B3-4DC2-BADD-A68882126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1CE66-B34C-4251-965B-6DEE5D906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16310-AAA7-4BB8-963F-FDD8AEA60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3BAD2-0A83-4BA7-BFE5-9E082907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3CF65-F055-470E-B433-9D3EFA14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0D35E-00C2-4E3D-B7FA-F83814234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965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7F1-19CB-49B3-BA5B-6894B427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BF6CF-BF79-48D4-B471-7CC9B1837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7FB02-6F07-4F4A-B96E-616D958FD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3BE35-7402-4E8D-8FEC-97A551F6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45C57-4A17-4032-B70C-483046372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56779-03BC-4171-AF4A-10FC2A1A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26C4E-A29B-4B3A-A2BE-1174DDD4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8B08D-624E-47F3-8095-BD406889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889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5480-5FBD-4FB9-8108-92F9500E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505AA3-08E4-4288-99AD-AFF536DD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16045-2A03-40BB-9716-9897269B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D5201D-69FB-4E2A-9FF5-F83F5D27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745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ECBDA-18D4-46A2-BBB8-1BA33F0B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1735D-2649-4270-AE11-B52AF820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716BC-12AB-4F08-9CDE-F5E8A4F0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466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A70D-2B82-4FBD-8A92-7FAA3B4C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1FC4-704F-42D8-A32D-436D3600C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2F7F4-82A6-412B-A98B-0DD4F5F23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5B1BC-A666-415F-A2CC-4865369B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C3832-1A6A-473F-A1BF-ED621B04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A6B9A-587A-425F-B482-A2572C02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517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194C-BE95-4312-94B6-E6A11F59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86E8A-84CA-4750-9D7B-EDAB4BD7A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53EDF-74FE-4A8F-B265-8EBBE60FE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6524C-60CB-4E79-8436-38FA3E0B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D659A-F0E8-41E5-9F5F-3F14BDA8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9B8C6-4894-4D58-A8FD-A1FA2C48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055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090FF2-A3A1-41CA-8A48-0ACF4BFE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484B9-6F7F-4F9E-BE71-35CCA9619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B1AA-753C-4AD3-8505-E51AD6D00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69C6-1E7C-4C7C-AD36-DCF654588EFA}" type="datetimeFigureOut">
              <a:rPr lang="en-ID" smtClean="0"/>
              <a:t>11/02/2023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C3201-AA2D-46FC-B9EA-3D9259F75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3C459-3EC2-4E6F-88B8-B3E4D08F5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F5ED-D514-44C4-A18C-0311C1BF3A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563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ribbr.com/methodology/population-vs-sample/" TargetMode="External"/><Relationship Id="rId13" Type="http://schemas.openxmlformats.org/officeDocument/2006/relationships/hyperlink" Target="https://www.scribbr.com/methodology/interviews-research/" TargetMode="External"/><Relationship Id="rId3" Type="http://schemas.openxmlformats.org/officeDocument/2006/relationships/hyperlink" Target="https://www.scribbr.com/methodology/data-collection/" TargetMode="External"/><Relationship Id="rId7" Type="http://schemas.openxmlformats.org/officeDocument/2006/relationships/hyperlink" Target="https://www.scribbr.com/methodology/experimental-design/" TargetMode="External"/><Relationship Id="rId12" Type="http://schemas.openxmlformats.org/officeDocument/2006/relationships/hyperlink" Target="https://www.scribbr.com/methodology/survey-research/" TargetMode="External"/><Relationship Id="rId2" Type="http://schemas.openxmlformats.org/officeDocument/2006/relationships/hyperlink" Target="https://www.scribbr.com/methodology/qualitative-quantitative-resear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ribbr.com/methodology/correlational-research/" TargetMode="External"/><Relationship Id="rId11" Type="http://schemas.openxmlformats.org/officeDocument/2006/relationships/hyperlink" Target="https://www.scribbr.com/category/methodology/" TargetMode="External"/><Relationship Id="rId5" Type="http://schemas.openxmlformats.org/officeDocument/2006/relationships/hyperlink" Target="https://www.scribbr.com/methodology/descriptive-research/" TargetMode="External"/><Relationship Id="rId10" Type="http://schemas.openxmlformats.org/officeDocument/2006/relationships/hyperlink" Target="https://www.scribbr.com/methodology/non-probability-sampling/" TargetMode="External"/><Relationship Id="rId4" Type="http://schemas.openxmlformats.org/officeDocument/2006/relationships/hyperlink" Target="https://www.scribbr.com/working-with-sources/primary-and-secondary-sources/" TargetMode="External"/><Relationship Id="rId9" Type="http://schemas.openxmlformats.org/officeDocument/2006/relationships/hyperlink" Target="https://www.scribbr.com/methodology/probability-sampling/" TargetMode="External"/><Relationship Id="rId14" Type="http://schemas.openxmlformats.org/officeDocument/2006/relationships/hyperlink" Target="https://www.scribbr.com/methodology/observational-study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apa-style/apa-reference-page/" TargetMode="External"/><Relationship Id="rId2" Type="http://schemas.openxmlformats.org/officeDocument/2006/relationships/hyperlink" Target="https://www.scribbr.com/category/citing-sour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ribbr.com/citation/generator/ap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research-process/research-proposal/#introduction" TargetMode="External"/><Relationship Id="rId7" Type="http://schemas.openxmlformats.org/officeDocument/2006/relationships/hyperlink" Target="https://www.scribbr.com/research-process/research-objectives/" TargetMode="External"/><Relationship Id="rId2" Type="http://schemas.openxmlformats.org/officeDocument/2006/relationships/hyperlink" Target="https://www.scribbr.com/research-process/research-proposal/#title-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ribbr.com/research-process/research-proposal/#reference-list-or-bibliography" TargetMode="External"/><Relationship Id="rId5" Type="http://schemas.openxmlformats.org/officeDocument/2006/relationships/hyperlink" Target="https://www.scribbr.com/research-process/research-proposal/#research-design-and-methods" TargetMode="External"/><Relationship Id="rId4" Type="http://schemas.openxmlformats.org/officeDocument/2006/relationships/hyperlink" Target="https://www.scribbr.com/research-process/research-proposal/#literature-revie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dissertation/thesis/" TargetMode="External"/><Relationship Id="rId2" Type="http://schemas.openxmlformats.org/officeDocument/2006/relationships/hyperlink" Target="https://www.scribbr.com/category/graduate-scho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ribbr.com/category/dissert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dissertation/methodology/" TargetMode="External"/><Relationship Id="rId2" Type="http://schemas.openxmlformats.org/officeDocument/2006/relationships/hyperlink" Target="https://www.scribbr.com/research-process/relevance-dissertation-topi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dissertation/results/" TargetMode="External"/><Relationship Id="rId2" Type="http://schemas.openxmlformats.org/officeDocument/2006/relationships/hyperlink" Target="https://www.scribbr.com/category/dissert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ribbr.com/dissertation/discussion/" TargetMode="External"/><Relationship Id="rId4" Type="http://schemas.openxmlformats.org/officeDocument/2006/relationships/hyperlink" Target="https://www.scribbr.com/dissertation/write-conclusio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dissertation/title-pag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research-process/problem-statement/" TargetMode="External"/><Relationship Id="rId2" Type="http://schemas.openxmlformats.org/officeDocument/2006/relationships/hyperlink" Target="https://www.scribbr.com/research-process/dissertation-topic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ribbr.com/dissertation/introduction-structure/" TargetMode="External"/><Relationship Id="rId4" Type="http://schemas.openxmlformats.org/officeDocument/2006/relationships/hyperlink" Target="https://www.scribbr.com/research-process/research-question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?p=393424" TargetMode="External"/><Relationship Id="rId2" Type="http://schemas.openxmlformats.org/officeDocument/2006/relationships/hyperlink" Target="https://www.scribbr.com/dissertation/literature-revie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AAD4-2226-4FE4-9885-8A429E2E0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Thesis Proposal on ELT</a:t>
            </a:r>
            <a:br>
              <a:rPr lang="en-US" dirty="0"/>
            </a:br>
            <a:r>
              <a:rPr lang="en-US" dirty="0"/>
              <a:t>(A Preview)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CD828-0E2E-4E1D-ACCF-0BC1E42C7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Lailatul</a:t>
            </a:r>
            <a:r>
              <a:rPr lang="en-US" dirty="0"/>
              <a:t> </a:t>
            </a:r>
            <a:r>
              <a:rPr lang="en-US" dirty="0" err="1"/>
              <a:t>Musyarofah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5894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9A0F-9019-42E3-AEB4-688E9A04E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Research design and methods</a:t>
            </a:r>
            <a:endParaRPr lang="en-ID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811F349-5B98-4F23-9570-72877ABEDF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91907" y="1759514"/>
          <a:ext cx="5608186" cy="4483560"/>
        </p:xfrm>
        <a:graphic>
          <a:graphicData uri="http://schemas.openxmlformats.org/drawingml/2006/table">
            <a:tbl>
              <a:tblPr/>
              <a:tblGrid>
                <a:gridCol w="1121637">
                  <a:extLst>
                    <a:ext uri="{9D8B030D-6E8A-4147-A177-3AD203B41FA5}">
                      <a16:colId xmlns:a16="http://schemas.microsoft.com/office/drawing/2014/main" val="1612403229"/>
                    </a:ext>
                  </a:extLst>
                </a:gridCol>
                <a:gridCol w="4486549">
                  <a:extLst>
                    <a:ext uri="{9D8B030D-6E8A-4147-A177-3AD203B41FA5}">
                      <a16:colId xmlns:a16="http://schemas.microsoft.com/office/drawing/2014/main" val="2664796760"/>
                    </a:ext>
                  </a:extLst>
                </a:gridCol>
              </a:tblGrid>
              <a:tr h="295006">
                <a:tc gridSpan="2">
                  <a:txBody>
                    <a:bodyPr/>
                    <a:lstStyle/>
                    <a:p>
                      <a:r>
                        <a:rPr lang="en-US" sz="1500"/>
                        <a:t>Building a research proposal methodology</a:t>
                      </a:r>
                    </a:p>
                  </a:txBody>
                  <a:tcPr marL="73751" marR="73751" marT="36876" marB="36876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203477"/>
                  </a:ext>
                </a:extLst>
              </a:tr>
              <a:tr h="1180024">
                <a:tc>
                  <a:txBody>
                    <a:bodyPr/>
                    <a:lstStyle/>
                    <a:p>
                      <a:pPr fontAlgn="t"/>
                      <a:r>
                        <a:rPr lang="en-ID" sz="1500" b="1">
                          <a:effectLst/>
                        </a:rPr>
                        <a:t>Research type</a:t>
                      </a:r>
                      <a:endParaRPr lang="en-ID" sz="1500">
                        <a:effectLst/>
                      </a:endParaRP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2"/>
                        </a:rPr>
                        <a:t>Qualitative or quantitative</a:t>
                      </a:r>
                      <a:r>
                        <a:rPr lang="en-US" sz="1500">
                          <a:effectLst/>
                        </a:rPr>
                        <a:t>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3"/>
                        </a:rPr>
                        <a:t>Original data collection</a:t>
                      </a:r>
                      <a:r>
                        <a:rPr lang="en-US" sz="1500">
                          <a:effectLst/>
                        </a:rPr>
                        <a:t> or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4"/>
                        </a:rPr>
                        <a:t>primary and secondary source analysis</a:t>
                      </a:r>
                      <a:r>
                        <a:rPr lang="en-US" sz="1500">
                          <a:effectLst/>
                        </a:rPr>
                        <a:t>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5"/>
                        </a:rPr>
                        <a:t>Descriptive</a:t>
                      </a:r>
                      <a:r>
                        <a:rPr lang="en-US" sz="1500">
                          <a:effectLst/>
                        </a:rPr>
                        <a:t>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6"/>
                        </a:rPr>
                        <a:t>correlational</a:t>
                      </a:r>
                      <a:r>
                        <a:rPr lang="en-US" sz="1500">
                          <a:effectLst/>
                        </a:rPr>
                        <a:t>, or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7"/>
                        </a:rPr>
                        <a:t>experimental</a:t>
                      </a:r>
                      <a:r>
                        <a:rPr lang="en-US" sz="1500">
                          <a:effectLst/>
                        </a:rPr>
                        <a:t> research design?</a:t>
                      </a: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39358"/>
                  </a:ext>
                </a:extLst>
              </a:tr>
              <a:tr h="1180024">
                <a:tc>
                  <a:txBody>
                    <a:bodyPr/>
                    <a:lstStyle/>
                    <a:p>
                      <a:pPr fontAlgn="t"/>
                      <a:r>
                        <a:rPr lang="en-ID" sz="1500" b="1" u="none" strike="noStrike">
                          <a:solidFill>
                            <a:srgbClr val="1F80E8"/>
                          </a:solidFill>
                          <a:effectLst/>
                          <a:hlinkClick r:id="rId8"/>
                        </a:rPr>
                        <a:t>Population and sample</a:t>
                      </a:r>
                      <a:endParaRPr lang="en-ID" sz="1500">
                        <a:effectLst/>
                      </a:endParaRP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>
                          <a:effectLst/>
                        </a:rPr>
                        <a:t>Who or what will you study (e.g., high school students in New York; local newspaper archives 1976-80)?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>
                          <a:effectLst/>
                        </a:rPr>
                        <a:t>How will you select your subjects (e.g.,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9"/>
                        </a:rPr>
                        <a:t>probability sampling</a:t>
                      </a:r>
                      <a:r>
                        <a:rPr lang="en-US" sz="1500">
                          <a:effectLst/>
                        </a:rPr>
                        <a:t>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10"/>
                        </a:rPr>
                        <a:t>non-probability sampling</a:t>
                      </a:r>
                      <a:r>
                        <a:rPr lang="en-US" sz="1500">
                          <a:effectLst/>
                        </a:rPr>
                        <a:t>)?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>
                          <a:effectLst/>
                        </a:rPr>
                        <a:t>When and where will you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3"/>
                        </a:rPr>
                        <a:t>collect your data</a:t>
                      </a:r>
                      <a:r>
                        <a:rPr lang="en-US" sz="1500">
                          <a:effectLst/>
                        </a:rPr>
                        <a:t>?</a:t>
                      </a: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438856"/>
                  </a:ext>
                </a:extLst>
              </a:tr>
              <a:tr h="958769">
                <a:tc>
                  <a:txBody>
                    <a:bodyPr/>
                    <a:lstStyle/>
                    <a:p>
                      <a:pPr fontAlgn="t"/>
                      <a:r>
                        <a:rPr lang="en-ID" sz="1500" b="1" u="none" strike="noStrike">
                          <a:solidFill>
                            <a:srgbClr val="1F80E8"/>
                          </a:solidFill>
                          <a:effectLst/>
                          <a:hlinkClick r:id="rId11"/>
                        </a:rPr>
                        <a:t>Research methods</a:t>
                      </a:r>
                      <a:endParaRPr lang="en-ID" sz="1500">
                        <a:effectLst/>
                      </a:endParaRP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>
                          <a:effectLst/>
                        </a:rPr>
                        <a:t>What data collection tools and procedures will you use (e.g.,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12"/>
                        </a:rPr>
                        <a:t>surveys</a:t>
                      </a:r>
                      <a:r>
                        <a:rPr lang="en-US" sz="1500">
                          <a:effectLst/>
                        </a:rPr>
                        <a:t>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13"/>
                        </a:rPr>
                        <a:t>interviews</a:t>
                      </a:r>
                      <a:r>
                        <a:rPr lang="en-US" sz="1500">
                          <a:effectLst/>
                        </a:rPr>
                        <a:t>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14"/>
                        </a:rPr>
                        <a:t>observational studies</a:t>
                      </a:r>
                      <a:r>
                        <a:rPr lang="en-US" sz="1500">
                          <a:effectLst/>
                        </a:rPr>
                        <a:t>, </a:t>
                      </a:r>
                      <a:r>
                        <a:rPr lang="en-US" sz="1500" u="none" strike="noStrike">
                          <a:solidFill>
                            <a:srgbClr val="1F80E8"/>
                          </a:solidFill>
                          <a:effectLst/>
                          <a:hlinkClick r:id="rId7"/>
                        </a:rPr>
                        <a:t>experiments</a:t>
                      </a:r>
                      <a:r>
                        <a:rPr lang="en-US" sz="1500">
                          <a:effectLst/>
                        </a:rPr>
                        <a:t>)?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>
                          <a:effectLst/>
                        </a:rPr>
                        <a:t>Why?</a:t>
                      </a: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24618"/>
                  </a:ext>
                </a:extLst>
              </a:tr>
              <a:tr h="737515">
                <a:tc>
                  <a:txBody>
                    <a:bodyPr/>
                    <a:lstStyle/>
                    <a:p>
                      <a:pPr fontAlgn="t"/>
                      <a:r>
                        <a:rPr lang="en-ID" sz="1500" b="1">
                          <a:effectLst/>
                        </a:rPr>
                        <a:t>Practicalities</a:t>
                      </a:r>
                      <a:endParaRPr lang="en-ID" sz="1500">
                        <a:effectLst/>
                      </a:endParaRP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</a:rPr>
                        <a:t>How much time will you need?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</a:rPr>
                        <a:t>How will you gain access to your </a:t>
                      </a:r>
                      <a:r>
                        <a:rPr lang="en-US" sz="1500" u="none" strike="noStrike" dirty="0">
                          <a:solidFill>
                            <a:srgbClr val="1F80E8"/>
                          </a:solidFill>
                          <a:effectLst/>
                          <a:hlinkClick r:id="rId8"/>
                        </a:rPr>
                        <a:t>population</a:t>
                      </a:r>
                      <a:r>
                        <a:rPr lang="en-US" sz="1500" dirty="0">
                          <a:effectLst/>
                        </a:rPr>
                        <a:t>?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effectLst/>
                        </a:rPr>
                        <a:t>How will you address any obstacles you face?</a:t>
                      </a:r>
                    </a:p>
                  </a:txBody>
                  <a:tcPr marL="73751" marR="73751" marT="36876" marB="3687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55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6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6991-FA0D-4007-A73A-8F028EE2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Contribution to knowledge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45EA7-FFC2-4FFD-B310-C01F514F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finish your proposal on a strong note, explore the potential implications of your research for your field. Emphasize again what you aim to contribute and why it matters.</a:t>
            </a:r>
          </a:p>
          <a:p>
            <a:r>
              <a:rPr lang="en-US" dirty="0"/>
              <a:t>For example, your results might have implications for:</a:t>
            </a:r>
          </a:p>
          <a:p>
            <a:r>
              <a:rPr lang="en-US" dirty="0"/>
              <a:t>Improving best practices</a:t>
            </a:r>
          </a:p>
          <a:p>
            <a:r>
              <a:rPr lang="en-US" dirty="0"/>
              <a:t>Informing policymaking decisions</a:t>
            </a:r>
          </a:p>
          <a:p>
            <a:r>
              <a:rPr lang="en-US" dirty="0"/>
              <a:t>Strengthening a theory or model</a:t>
            </a:r>
          </a:p>
          <a:p>
            <a:r>
              <a:rPr lang="en-US" dirty="0"/>
              <a:t>Challenging popular or scientific beliefs</a:t>
            </a:r>
          </a:p>
          <a:p>
            <a:r>
              <a:rPr lang="en-US" dirty="0"/>
              <a:t>Creating a basis for future research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253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2AE6-C4EA-4E78-9C5B-E54C02F62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Reference list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38A3F-98CD-418A-8BAC-466A0A382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but not least, your research proposal must include correct </a:t>
            </a:r>
            <a:r>
              <a:rPr lang="en-US" dirty="0">
                <a:hlinkClick r:id="rId2"/>
              </a:rPr>
              <a:t>citations</a:t>
            </a:r>
            <a:r>
              <a:rPr lang="en-US" dirty="0"/>
              <a:t> for every source you have used, compiled in a </a:t>
            </a:r>
            <a:r>
              <a:rPr lang="en-US" dirty="0">
                <a:hlinkClick r:id="rId3"/>
              </a:rPr>
              <a:t>reference list</a:t>
            </a:r>
            <a:r>
              <a:rPr lang="en-US" dirty="0"/>
              <a:t>. To create citations quickly and easily, you can use our free </a:t>
            </a:r>
            <a:r>
              <a:rPr lang="en-US" dirty="0">
                <a:hlinkClick r:id="rId4"/>
              </a:rPr>
              <a:t>APA citation generator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3382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3471-CF74-415B-A045-01DB53B1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Proposal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BE53E-6E06-484F-B6B0-A64F82B74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research proposal</a:t>
            </a:r>
            <a:r>
              <a:rPr lang="en-US" dirty="0"/>
              <a:t> describes what you will investigate, why it’s important, and how you will conduct your research.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327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775-3024-433B-8772-4E0A09B3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A950-8026-498A-B2FD-48E57867B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format of a research proposal varies between fields, but most proposals will contain at least these elements:</a:t>
            </a:r>
          </a:p>
          <a:p>
            <a:r>
              <a:rPr lang="en-US" dirty="0">
                <a:hlinkClick r:id="rId2"/>
              </a:rPr>
              <a:t>Title page</a:t>
            </a:r>
            <a:endParaRPr lang="en-US" dirty="0"/>
          </a:p>
          <a:p>
            <a:r>
              <a:rPr lang="en-US" dirty="0">
                <a:hlinkClick r:id="rId3"/>
              </a:rPr>
              <a:t>Introduction</a:t>
            </a:r>
            <a:endParaRPr lang="en-US" dirty="0"/>
          </a:p>
          <a:p>
            <a:r>
              <a:rPr lang="en-US" dirty="0">
                <a:hlinkClick r:id="rId4"/>
              </a:rPr>
              <a:t>Literature review</a:t>
            </a:r>
            <a:endParaRPr lang="en-US" dirty="0"/>
          </a:p>
          <a:p>
            <a:r>
              <a:rPr lang="en-US" dirty="0">
                <a:hlinkClick r:id="rId5"/>
              </a:rPr>
              <a:t>Research design</a:t>
            </a:r>
            <a:endParaRPr lang="en-US" dirty="0"/>
          </a:p>
          <a:p>
            <a:r>
              <a:rPr lang="en-US" dirty="0">
                <a:hlinkClick r:id="rId6"/>
              </a:rPr>
              <a:t>Reference list</a:t>
            </a:r>
            <a:endParaRPr lang="en-US" dirty="0"/>
          </a:p>
          <a:p>
            <a:r>
              <a:rPr lang="en-US" dirty="0"/>
              <a:t>While the sections may vary, the overall </a:t>
            </a:r>
            <a:r>
              <a:rPr lang="en-US" dirty="0">
                <a:hlinkClick r:id="rId7"/>
              </a:rPr>
              <a:t>objective</a:t>
            </a:r>
            <a:r>
              <a:rPr lang="en-US" dirty="0"/>
              <a:t> is always the same. A research proposal serves as a blueprint and guide for your research plan, helping you get organized and feel confident in the path forward you choose to take.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47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18F6-866D-42DF-8381-80D73FE6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Research proposal purpose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2D28E-9D75-452D-B3F5-1F4DD392A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Academics often have to write research proposals to get funding for their projects. As a student, you might have to write a research proposal as part of a </a:t>
            </a:r>
            <a:r>
              <a:rPr lang="en-US" dirty="0">
                <a:hlinkClick r:id="rId2"/>
              </a:rPr>
              <a:t>grad school application</a:t>
            </a:r>
            <a:r>
              <a:rPr lang="en-US" dirty="0"/>
              <a:t>, or prior to starting your </a:t>
            </a:r>
            <a:r>
              <a:rPr lang="en-US" dirty="0">
                <a:hlinkClick r:id="rId3"/>
              </a:rPr>
              <a:t>thesis</a:t>
            </a:r>
            <a:r>
              <a:rPr lang="en-US" dirty="0"/>
              <a:t> or </a:t>
            </a:r>
            <a:r>
              <a:rPr lang="en-US" dirty="0">
                <a:hlinkClick r:id="rId4"/>
              </a:rPr>
              <a:t>dissertation</a:t>
            </a:r>
            <a:r>
              <a:rPr lang="en-US" dirty="0"/>
              <a:t>.</a:t>
            </a:r>
          </a:p>
          <a:p>
            <a:r>
              <a:rPr lang="en-US" dirty="0"/>
              <a:t>In addition to helping you figure out what your research can look like, a proposal can also serve to demonstrate why your project is worth pursuing to a funder, educational institution, or supervisor.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6427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FA50F-1785-4295-BC02-CABC2B04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Proposal Aims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56AFB0-70C0-41DA-9BC0-DBC5BB7277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14433" y="1825625"/>
          <a:ext cx="6363134" cy="4351338"/>
        </p:xfrm>
        <a:graphic>
          <a:graphicData uri="http://schemas.openxmlformats.org/drawingml/2006/table">
            <a:tbl>
              <a:tblPr/>
              <a:tblGrid>
                <a:gridCol w="3181567">
                  <a:extLst>
                    <a:ext uri="{9D8B030D-6E8A-4147-A177-3AD203B41FA5}">
                      <a16:colId xmlns:a16="http://schemas.microsoft.com/office/drawing/2014/main" val="4215947006"/>
                    </a:ext>
                  </a:extLst>
                </a:gridCol>
                <a:gridCol w="3181567">
                  <a:extLst>
                    <a:ext uri="{9D8B030D-6E8A-4147-A177-3AD203B41FA5}">
                      <a16:colId xmlns:a16="http://schemas.microsoft.com/office/drawing/2014/main" val="4279557576"/>
                    </a:ext>
                  </a:extLst>
                </a:gridCol>
              </a:tblGrid>
              <a:tr h="836796">
                <a:tc>
                  <a:txBody>
                    <a:bodyPr/>
                    <a:lstStyle/>
                    <a:p>
                      <a:pPr fontAlgn="t"/>
                      <a:r>
                        <a:rPr lang="en-ID" sz="1600" b="1" u="none" strike="noStrike">
                          <a:solidFill>
                            <a:srgbClr val="1F80E8"/>
                          </a:solidFill>
                          <a:effectLst/>
                          <a:hlinkClick r:id="rId2"/>
                        </a:rPr>
                        <a:t>Relevance</a:t>
                      </a:r>
                      <a:endParaRPr lang="en-ID" sz="1600">
                        <a:effectLst/>
                      </a:endParaRP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Show your reader why your project is interesting, original, and important.</a:t>
                      </a: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9804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 fontAlgn="t"/>
                      <a:r>
                        <a:rPr lang="en-ID" sz="1600" b="1">
                          <a:effectLst/>
                        </a:rPr>
                        <a:t>Context</a:t>
                      </a:r>
                      <a:endParaRPr lang="en-ID" sz="1600">
                        <a:effectLst/>
                      </a:endParaRP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Demonstrate your comfort and familiarity with your field.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Show that you understand the current state of research on your topic.</a:t>
                      </a: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9251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 fontAlgn="t"/>
                      <a:r>
                        <a:rPr lang="en-ID" sz="1600" b="1">
                          <a:effectLst/>
                        </a:rPr>
                        <a:t>Approach</a:t>
                      </a:r>
                      <a:endParaRPr lang="en-ID" sz="1600">
                        <a:effectLst/>
                      </a:endParaRP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Make a case for your </a:t>
                      </a:r>
                      <a:r>
                        <a:rPr lang="en-US" sz="1600" u="none" strike="noStrike">
                          <a:solidFill>
                            <a:srgbClr val="1F80E8"/>
                          </a:solidFill>
                          <a:effectLst/>
                          <a:hlinkClick r:id="rId3"/>
                        </a:rPr>
                        <a:t>methodology</a:t>
                      </a:r>
                      <a:r>
                        <a:rPr lang="en-US" sz="1600">
                          <a:effectLst/>
                        </a:rPr>
                        <a:t>.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Demonstrate that you have carefully thought about the data, tools, and procedures necessary to conduct your research.</a:t>
                      </a: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73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pPr fontAlgn="t"/>
                      <a:r>
                        <a:rPr lang="en-ID" sz="1600" b="1">
                          <a:effectLst/>
                        </a:rPr>
                        <a:t>Achievability</a:t>
                      </a:r>
                      <a:endParaRPr lang="en-ID" sz="1600">
                        <a:effectLst/>
                      </a:endParaRP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Confirm that your project is feasible within the timeline of your program or funding deadline.</a:t>
                      </a:r>
                    </a:p>
                  </a:txBody>
                  <a:tcPr marL="83680" marR="83680" marT="41840" marB="4184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852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25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F7BD-E2DF-4BC0-A997-477C24617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Research proposal length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6C606-27FE-4926-A9DB-3AC32F3E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length of a research proposal can vary quite a bit. A bachelor’s or master’s thesis proposal can be just a few pages, while proposals for PhD dissertations or research funding are usually much longer and more detailed. Your supervisor can help you determine the best length for your work.</a:t>
            </a:r>
          </a:p>
          <a:p>
            <a:r>
              <a:rPr lang="en-US" dirty="0"/>
              <a:t>One trick to get started is to think of your proposal’s structure as a shorter version of your </a:t>
            </a:r>
            <a:r>
              <a:rPr lang="en-US" dirty="0">
                <a:hlinkClick r:id="rId2"/>
              </a:rPr>
              <a:t>thesis or dissertation</a:t>
            </a:r>
            <a:r>
              <a:rPr lang="en-US" dirty="0"/>
              <a:t>, only without the </a:t>
            </a:r>
            <a:r>
              <a:rPr lang="en-US" dirty="0">
                <a:hlinkClick r:id="rId3"/>
              </a:rPr>
              <a:t>results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conclusion</a:t>
            </a:r>
            <a:r>
              <a:rPr lang="en-US" dirty="0"/>
              <a:t> and </a:t>
            </a:r>
            <a:r>
              <a:rPr lang="en-US" dirty="0">
                <a:hlinkClick r:id="rId5"/>
              </a:rPr>
              <a:t>discussion</a:t>
            </a:r>
            <a:r>
              <a:rPr lang="en-US" dirty="0"/>
              <a:t> sections.</a:t>
            </a:r>
          </a:p>
        </p:txBody>
      </p:sp>
    </p:spTree>
    <p:extLst>
      <p:ext uri="{BB962C8B-B14F-4D97-AF65-F5344CB8AC3E}">
        <p14:creationId xmlns:p14="http://schemas.microsoft.com/office/powerpoint/2010/main" val="324407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545B-55D7-4776-A29F-869F13EC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Title page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57055-05A3-41AC-B7EA-D82747A89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your dissertation or thesis, the proposal will usually have a </a:t>
            </a:r>
            <a:r>
              <a:rPr lang="en-US" dirty="0">
                <a:hlinkClick r:id="rId2"/>
              </a:rPr>
              <a:t>title page</a:t>
            </a:r>
            <a:r>
              <a:rPr lang="en-US" dirty="0"/>
              <a:t> that includes:</a:t>
            </a:r>
          </a:p>
          <a:p>
            <a:r>
              <a:rPr lang="en-US" dirty="0"/>
              <a:t>The proposed title of your project</a:t>
            </a:r>
          </a:p>
          <a:p>
            <a:r>
              <a:rPr lang="en-US" dirty="0"/>
              <a:t>Your name</a:t>
            </a:r>
          </a:p>
          <a:p>
            <a:r>
              <a:rPr lang="en-US" dirty="0"/>
              <a:t>Your supervisor’s name</a:t>
            </a:r>
          </a:p>
          <a:p>
            <a:r>
              <a:rPr lang="en-US" dirty="0"/>
              <a:t>Your institution and department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7509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8B1B-B490-4D68-B185-B62C1E7A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Introduction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51C8-EBB6-4E32-A673-A99063D5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first part of your proposal is the initial pitch for your project. Make sure it succinctly explains what you want to do and why.</a:t>
            </a:r>
          </a:p>
          <a:p>
            <a:r>
              <a:rPr lang="en-US" dirty="0"/>
              <a:t>Your introduction should:</a:t>
            </a:r>
          </a:p>
          <a:p>
            <a:r>
              <a:rPr lang="en-US" dirty="0"/>
              <a:t>Introduce your </a:t>
            </a:r>
            <a:r>
              <a:rPr lang="en-US" dirty="0">
                <a:hlinkClick r:id="rId2"/>
              </a:rPr>
              <a:t>topic</a:t>
            </a:r>
            <a:endParaRPr lang="en-US" dirty="0"/>
          </a:p>
          <a:p>
            <a:r>
              <a:rPr lang="en-US" dirty="0"/>
              <a:t>Give necessary background and context</a:t>
            </a:r>
          </a:p>
          <a:p>
            <a:r>
              <a:rPr lang="en-US" dirty="0"/>
              <a:t>Outline your </a:t>
            </a:r>
            <a:r>
              <a:rPr lang="en-US" dirty="0">
                <a:hlinkClick r:id="rId3"/>
              </a:rPr>
              <a:t>problem statement</a:t>
            </a:r>
            <a:r>
              <a:rPr lang="en-US" dirty="0"/>
              <a:t> and </a:t>
            </a:r>
            <a:r>
              <a:rPr lang="en-US" dirty="0">
                <a:hlinkClick r:id="rId4"/>
              </a:rPr>
              <a:t>research questions</a:t>
            </a:r>
            <a:endParaRPr lang="en-US" dirty="0"/>
          </a:p>
          <a:p>
            <a:r>
              <a:rPr lang="en-US" dirty="0"/>
              <a:t>To guide your </a:t>
            </a:r>
            <a:r>
              <a:rPr lang="en-US" dirty="0">
                <a:hlinkClick r:id="rId5"/>
              </a:rPr>
              <a:t>introduction</a:t>
            </a:r>
            <a:r>
              <a:rPr lang="en-US" dirty="0"/>
              <a:t>, include information about:</a:t>
            </a:r>
          </a:p>
          <a:p>
            <a:r>
              <a:rPr lang="en-US" dirty="0"/>
              <a:t>Who could have an interest in the topic (e.g., scientists, policymakers)</a:t>
            </a:r>
          </a:p>
          <a:p>
            <a:r>
              <a:rPr lang="en-US" dirty="0"/>
              <a:t>How much is already known about the topic</a:t>
            </a:r>
          </a:p>
          <a:p>
            <a:r>
              <a:rPr lang="en-US" dirty="0"/>
              <a:t>What is missing from this current knowledge</a:t>
            </a:r>
          </a:p>
          <a:p>
            <a:r>
              <a:rPr lang="en-US" dirty="0"/>
              <a:t>What new insights your research will contribute</a:t>
            </a:r>
          </a:p>
          <a:p>
            <a:r>
              <a:rPr lang="en-US" dirty="0"/>
              <a:t>Why you believe this research is worth doing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8896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9D30-EEF1-4DF1-BED6-284AC035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Literature review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FE16-5DB5-4403-8C35-FA315F5A7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you get started, it’s important to demonstrate that you’re familiar with the most important research on your topic. A strong </a:t>
            </a:r>
            <a:r>
              <a:rPr lang="en-US" dirty="0">
                <a:hlinkClick r:id="rId2"/>
              </a:rPr>
              <a:t>literature review</a:t>
            </a:r>
            <a:r>
              <a:rPr lang="en-US" dirty="0"/>
              <a:t> shows your reader that your project has a solid foundation in existing knowledge or theory. It also shows that you’re not simply repeating what other people have already done or said, but rather using existing research as a jumping-off point for your own.</a:t>
            </a:r>
          </a:p>
          <a:p>
            <a:r>
              <a:rPr lang="en-US" dirty="0"/>
              <a:t>In this section, share exactly how your project will contribute to ongoing conversations in the field by:</a:t>
            </a:r>
          </a:p>
          <a:p>
            <a:r>
              <a:rPr lang="en-US" dirty="0"/>
              <a:t>Comparing and contrasting the main theories, methods, and debates</a:t>
            </a:r>
          </a:p>
          <a:p>
            <a:r>
              <a:rPr lang="en-US" dirty="0"/>
              <a:t>Examining the strengths and weaknesses of different approaches</a:t>
            </a:r>
          </a:p>
          <a:p>
            <a:r>
              <a:rPr lang="en-US" dirty="0"/>
              <a:t>Explaining how will you build on, challenge, or </a:t>
            </a:r>
            <a:r>
              <a:rPr lang="en-US" dirty="0">
                <a:hlinkClick r:id="rId3"/>
              </a:rPr>
              <a:t>synthesize</a:t>
            </a:r>
            <a:r>
              <a:rPr lang="en-US" dirty="0"/>
              <a:t> prior scholarship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6574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444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Thesis Proposal on ELT (A Preview)</vt:lpstr>
      <vt:lpstr>Research Proposal</vt:lpstr>
      <vt:lpstr>PowerPoint Presentation</vt:lpstr>
      <vt:lpstr>Research proposal purpose</vt:lpstr>
      <vt:lpstr>Research Proposal Aims</vt:lpstr>
      <vt:lpstr>Research proposal length</vt:lpstr>
      <vt:lpstr>Title page</vt:lpstr>
      <vt:lpstr>Introduction</vt:lpstr>
      <vt:lpstr>Literature review</vt:lpstr>
      <vt:lpstr>Research design and methods</vt:lpstr>
      <vt:lpstr>Contribution to knowledge</vt:lpstr>
      <vt:lpstr>Reference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Proposal on ELT (A Preview)</dc:title>
  <dc:creator>ASUS</dc:creator>
  <cp:lastModifiedBy>ASUS</cp:lastModifiedBy>
  <cp:revision>5</cp:revision>
  <dcterms:created xsi:type="dcterms:W3CDTF">2023-02-11T04:45:29Z</dcterms:created>
  <dcterms:modified xsi:type="dcterms:W3CDTF">2023-02-11T05:17:49Z</dcterms:modified>
</cp:coreProperties>
</file>